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7" r:id="rId1"/>
  </p:sldMasterIdLst>
  <p:notesMasterIdLst>
    <p:notesMasterId r:id="rId11"/>
  </p:notesMasterIdLst>
  <p:handoutMasterIdLst>
    <p:handoutMasterId r:id="rId12"/>
  </p:handoutMasterIdLst>
  <p:sldIdLst>
    <p:sldId id="390" r:id="rId2"/>
    <p:sldId id="393" r:id="rId3"/>
    <p:sldId id="394" r:id="rId4"/>
    <p:sldId id="395" r:id="rId5"/>
    <p:sldId id="396" r:id="rId6"/>
    <p:sldId id="397" r:id="rId7"/>
    <p:sldId id="398" r:id="rId8"/>
    <p:sldId id="399" r:id="rId9"/>
    <p:sldId id="356" r:id="rId10"/>
  </p:sldIdLst>
  <p:sldSz cx="9144000" cy="6858000" type="screen4x3"/>
  <p:notesSz cx="6797675" cy="9928225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43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63D"/>
    <a:srgbClr val="F69200"/>
    <a:srgbClr val="EFC515"/>
    <a:srgbClr val="F25F29"/>
    <a:srgbClr val="FC7500"/>
    <a:srgbClr val="91BED4"/>
    <a:srgbClr val="F0F0F0"/>
    <a:srgbClr val="3042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87368" autoAdjust="0"/>
  </p:normalViewPr>
  <p:slideViewPr>
    <p:cSldViewPr>
      <p:cViewPr varScale="1">
        <p:scale>
          <a:sx n="102" d="100"/>
          <a:sy n="102" d="100"/>
        </p:scale>
        <p:origin x="2202" y="96"/>
      </p:cViewPr>
      <p:guideLst>
        <p:guide orient="horz" pos="3168"/>
        <p:guide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09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l-PL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l-PL"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6EBB17-2431-4CAE-986E-F24D4614ECD2}" type="datetimeFigureOut">
              <a:rPr lang="pl-PL"/>
              <a:pPr>
                <a:defRPr/>
              </a:pPr>
              <a:t>06.11.2018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l-PL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6E4B0D6-97FA-4F60-BF07-12241AC620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002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l-PL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l-PL"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A365C9-7C96-41EB-9B8F-9DB9E8981BA6}" type="datetimeFigureOut">
              <a:rPr lang="pl-PL"/>
              <a:pPr>
                <a:defRPr/>
              </a:pPr>
              <a:t>06.11.2018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l-PL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244EA30-6021-4CAA-9A6D-A09655D0121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8961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pl-P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pl-P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pl-P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pl-P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pl-P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l-PL"/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09CCD80-1FC8-430D-9CB5-4D43313844D3}" type="slidenum">
              <a:rPr lang="pl-PL" altLang="pl-PL" smtClean="0">
                <a:latin typeface="Calibri" panose="020F0502020204030204" pitchFamily="34" charset="0"/>
              </a:rPr>
              <a:pPr/>
              <a:t>1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594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pl-PL" sz="180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760FF84-6F6A-451E-87D4-BBFA188FDCAF}" type="slidenum">
              <a:rPr lang="pl-PL" altLang="pl-PL" smtClean="0">
                <a:latin typeface="Calibri" panose="020F0502020204030204" pitchFamily="34" charset="0"/>
              </a:rPr>
              <a:pPr/>
              <a:t>9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156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cja album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532813" y="0"/>
            <a:ext cx="539750" cy="685800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rgbClr val="FC7500"/>
              </a:solidFill>
            </a:endParaRPr>
          </a:p>
        </p:txBody>
      </p:sp>
      <p:cxnSp>
        <p:nvCxnSpPr>
          <p:cNvPr id="5" name="Straight Connector 7"/>
          <p:cNvCxnSpPr/>
          <p:nvPr/>
        </p:nvCxnSpPr>
        <p:spPr>
          <a:xfrm rot="5400000">
            <a:off x="5692775" y="3429000"/>
            <a:ext cx="6858000" cy="0"/>
          </a:xfrm>
          <a:prstGeom prst="line">
            <a:avLst/>
          </a:prstGeom>
          <a:ln w="50800">
            <a:solidFill>
              <a:srgbClr val="FC7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03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46839"/>
            <a:ext cx="7772400" cy="1362075"/>
          </a:xfrm>
        </p:spPr>
        <p:txBody>
          <a:bodyPr anchor="t"/>
          <a:lstStyle>
            <a:lvl1pPr algn="l" eaLnBrk="1" latinLnBrk="0" hangingPunct="1">
              <a:defRPr kumimoji="0" lang="pl-PL" sz="4000" b="1" cap="al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146652"/>
            <a:ext cx="7772400" cy="1500187"/>
          </a:xfrm>
        </p:spPr>
        <p:txBody>
          <a:bodyPr anchor="b"/>
          <a:lstStyle>
            <a:lvl1pPr marL="0" indent="0" eaLnBrk="1" latinLnBrk="0" hangingPunct="1">
              <a:buNone/>
              <a:defRPr kumimoji="0" lang="pl-PL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pl-P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pl-P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CE729-6DA3-4EC3-9B3C-3A5F401D64AE}" type="datetimeFigureOut">
              <a:rPr lang="pl-PL"/>
              <a:pPr>
                <a:defRPr/>
              </a:pPr>
              <a:t>06.11.2018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8B0DF-E89C-42E3-A11D-13907300A6D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009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  <a:endParaRPr lang="en-US" altLang="pl-PL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US" altLang="pl-PL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21866D-A0B4-4BD1-B249-04BFBE420086}" type="datetimeFigureOut">
              <a:rPr lang="pl-PL"/>
              <a:pPr>
                <a:defRPr/>
              </a:pPr>
              <a:t>06.11.2018</a:t>
            </a:fld>
            <a:endParaRPr lang="pl-PL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6553200"/>
            <a:ext cx="2895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48400" y="6553200"/>
            <a:ext cx="20574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5116E3C-6411-44AE-A819-50AF408730D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pl-PL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pl-PL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pl-PL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pl-PL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pl-PL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lang="pl-PL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pl-PL"/>
      </a:defPPr>
      <a:lvl1pPr marL="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wawo@praca.gov.p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755576" y="836712"/>
            <a:ext cx="6629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sz="2400" b="1" dirty="0"/>
              <a:t>INFORMACJA STAROSTY NA TEMAT MOŻLIWOŚCI ZASPOKOJENIA POTRZEB KADROWYCH PODMIOTU POWIERZAJĄCEGO WYKONANIE </a:t>
            </a:r>
            <a:endParaRPr lang="pl-PL" sz="240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sz="2400" b="1" dirty="0" smtClean="0"/>
              <a:t>PRACY </a:t>
            </a:r>
            <a:r>
              <a:rPr lang="pl-PL" sz="2400" b="1" dirty="0"/>
              <a:t>CUDZOZIEMCOWI</a:t>
            </a:r>
            <a:endParaRPr lang="pl-PL" altLang="pl-PL" sz="2400" b="1" dirty="0">
              <a:latin typeface="Arial" panose="020B0604020202020204" pitchFamily="34" charset="0"/>
            </a:endParaRPr>
          </a:p>
        </p:txBody>
      </p:sp>
      <p:pic>
        <p:nvPicPr>
          <p:cNvPr id="5123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394200"/>
            <a:ext cx="2613025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pole tekstowe 2"/>
          <p:cNvSpPr txBox="1">
            <a:spLocks noChangeArrowheads="1"/>
          </p:cNvSpPr>
          <p:nvPr/>
        </p:nvSpPr>
        <p:spPr bwMode="auto">
          <a:xfrm>
            <a:off x="3995738" y="4394200"/>
            <a:ext cx="3062287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000" b="1">
                <a:solidFill>
                  <a:srgbClr val="00863D"/>
                </a:solidFill>
                <a:latin typeface="Arial" panose="020B0604020202020204" pitchFamily="34" charset="0"/>
              </a:rPr>
              <a:t>Powiatowy Urząd Pracy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b="1">
                <a:solidFill>
                  <a:srgbClr val="00863D"/>
                </a:solidFill>
                <a:latin typeface="Arial" panose="020B0604020202020204" pitchFamily="34" charset="0"/>
              </a:rPr>
              <a:t>w Wołominie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b="1">
                <a:solidFill>
                  <a:srgbClr val="00863D"/>
                </a:solidFill>
                <a:latin typeface="Arial" panose="020B0604020202020204" pitchFamily="34" charset="0"/>
              </a:rPr>
              <a:t>ul. Warszawska 5A,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b="1">
                <a:solidFill>
                  <a:srgbClr val="00863D"/>
                </a:solidFill>
                <a:latin typeface="Arial" panose="020B0604020202020204" pitchFamily="34" charset="0"/>
              </a:rPr>
              <a:t>05-200 Wołomin</a:t>
            </a:r>
            <a:br>
              <a:rPr lang="pl-PL" altLang="pl-PL" sz="2000" b="1">
                <a:solidFill>
                  <a:srgbClr val="00863D"/>
                </a:solidFill>
                <a:latin typeface="Arial" panose="020B0604020202020204" pitchFamily="34" charset="0"/>
              </a:rPr>
            </a:br>
            <a:endParaRPr lang="pl-PL" altLang="pl-PL" sz="2000" b="1">
              <a:solidFill>
                <a:srgbClr val="00863D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 b="1">
                <a:solidFill>
                  <a:srgbClr val="00863D"/>
                </a:solidFill>
                <a:latin typeface="Arial" panose="020B0604020202020204" pitchFamily="34" charset="0"/>
              </a:rPr>
              <a:t>www.pup.wolomin.pl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029"/>
          <p:cNvSpPr>
            <a:spLocks noChangeArrowheads="1"/>
          </p:cNvSpPr>
          <p:nvPr/>
        </p:nvSpPr>
        <p:spPr bwMode="auto">
          <a:xfrm>
            <a:off x="323528" y="1268760"/>
            <a:ext cx="7840663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pl-PL" altLang="pl-PL" sz="2000" dirty="0">
              <a:solidFill>
                <a:srgbClr val="262626"/>
              </a:solidFill>
            </a:endParaRPr>
          </a:p>
          <a:p>
            <a:pPr>
              <a:buNone/>
            </a:pPr>
            <a:r>
              <a:rPr lang="pl-PL" sz="2000" dirty="0"/>
              <a:t>1/ Pracodawca zainteresowany zatrudnieniem cudzoziemca  musi uzyskać dla niego zezwolenie na </a:t>
            </a:r>
            <a:r>
              <a:rPr lang="pl-PL" sz="2000" dirty="0" smtClean="0"/>
              <a:t>pracę</a:t>
            </a: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r>
              <a:rPr lang="pl-PL" sz="2000" dirty="0"/>
              <a:t>2/ Zezwolenie na pracę jest wydawane przez wojewodę na czas określony, nie dłuższy niż 3  lata z możliwością </a:t>
            </a:r>
            <a:r>
              <a:rPr lang="pl-PL" sz="2000" dirty="0" smtClean="0"/>
              <a:t>przedłużenia</a:t>
            </a:r>
            <a:endParaRPr lang="pl-PL" sz="2000" dirty="0"/>
          </a:p>
          <a:p>
            <a:pPr>
              <a:buNone/>
            </a:pPr>
            <a:r>
              <a:rPr lang="pl-PL" sz="2000" dirty="0"/>
              <a:t> </a:t>
            </a:r>
          </a:p>
          <a:p>
            <a:pPr algn="just">
              <a:buNone/>
            </a:pPr>
            <a:r>
              <a:rPr lang="pl-PL" sz="2000" dirty="0"/>
              <a:t>3/ Pracodawca składa wniosek do wojewody o wydanie zezwolenia </a:t>
            </a:r>
            <a:r>
              <a:rPr lang="pl-PL" sz="2000" dirty="0" smtClean="0"/>
              <a:t>                  na </a:t>
            </a:r>
            <a:r>
              <a:rPr lang="pl-PL" sz="2000" dirty="0"/>
              <a:t>pracę, załączając do niego informację starosty, właściwego ze względu na główne miejsce wykonywania pracy  przez cudzoziemca. </a:t>
            </a:r>
            <a:endParaRPr lang="pl-PL" sz="2000" dirty="0" smtClean="0"/>
          </a:p>
          <a:p>
            <a:pPr algn="just">
              <a:buNone/>
            </a:pPr>
            <a:r>
              <a:rPr lang="pl-PL" sz="2000" dirty="0" smtClean="0"/>
              <a:t>Informacja </a:t>
            </a:r>
            <a:r>
              <a:rPr lang="pl-PL" sz="2000" dirty="0"/>
              <a:t>Starosty jest dokumentem stwierdzającym  możliwości lub ich brak, zaspokojenia potrzeb kadrowych pracodawcy w oparciu o rejestry bezrobotnych i poszukujących </a:t>
            </a:r>
            <a:r>
              <a:rPr lang="pl-PL" sz="2000" dirty="0" smtClean="0"/>
              <a:t>pracy</a:t>
            </a:r>
            <a:endParaRPr lang="pl-PL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029"/>
          <p:cNvSpPr>
            <a:spLocks noChangeArrowheads="1"/>
          </p:cNvSpPr>
          <p:nvPr/>
        </p:nvSpPr>
        <p:spPr bwMode="auto">
          <a:xfrm>
            <a:off x="323528" y="1268760"/>
            <a:ext cx="7840663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None/>
            </a:pPr>
            <a:r>
              <a:rPr lang="pl-PL" sz="2000" dirty="0"/>
              <a:t>4/ W celu uzyskania takiej informacji,  Pracodawca  zgłasza ofertę pracy </a:t>
            </a:r>
            <a:r>
              <a:rPr lang="pl-PL" sz="2000" dirty="0" smtClean="0"/>
              <a:t> do </a:t>
            </a:r>
            <a:r>
              <a:rPr lang="pl-PL" sz="2000" dirty="0"/>
              <a:t>Powiatowego Urzędu Pracy. Uwzględnia w ofercie nazwę i kod zawodu wg klasyfikacji i specjalności zawodów oraz  stanowisko, na którym będzie zatrudniony cudzoziemiec, podaje swoje wymagania i oczekiwania, przedstawia warunki zatrudnienia i proponowane wynagrodzenie.</a:t>
            </a:r>
          </a:p>
          <a:p>
            <a:pPr algn="just">
              <a:buNone/>
            </a:pPr>
            <a:endParaRPr lang="pl-PL" sz="2000" dirty="0"/>
          </a:p>
          <a:p>
            <a:pPr algn="just">
              <a:buNone/>
            </a:pPr>
            <a:r>
              <a:rPr lang="pl-PL" sz="2000" dirty="0"/>
              <a:t>5/ Powiatowy Urząd Pracy nie może przyjąć oferty pracy, jeżeli Pracodawca zawarł w ofercie pracy wymagania, które naruszają zasadę równego traktowania w zatrudnieniu w rozumieniu przepisów prawa pracy i mogą dyskryminować kandydatów do pracy ze względu na płeć, wiek, niepełnosprawność, rasę, religię, narodowość, przekonania polityczne lub wyznanie. </a:t>
            </a:r>
          </a:p>
        </p:txBody>
      </p:sp>
    </p:spTree>
    <p:extLst>
      <p:ext uri="{BB962C8B-B14F-4D97-AF65-F5344CB8AC3E}">
        <p14:creationId xmlns:p14="http://schemas.microsoft.com/office/powerpoint/2010/main" val="1887809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029"/>
          <p:cNvSpPr>
            <a:spLocks noChangeArrowheads="1"/>
          </p:cNvSpPr>
          <p:nvPr/>
        </p:nvSpPr>
        <p:spPr bwMode="auto">
          <a:xfrm>
            <a:off x="323528" y="1268760"/>
            <a:ext cx="7840663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None/>
            </a:pPr>
            <a:r>
              <a:rPr lang="pl-PL" sz="2000" dirty="0"/>
              <a:t>6/ Powiatowy Urząd Pracy dokonuje analizy danych dotyczących zgłoszonego miejsca </a:t>
            </a:r>
            <a:r>
              <a:rPr lang="pl-PL" sz="2000" dirty="0" smtClean="0"/>
              <a:t>zatrudnienia. </a:t>
            </a:r>
            <a:r>
              <a:rPr lang="pl-PL" sz="2000" dirty="0"/>
              <a:t>Dokonuje także oceny adekwatności przedstawionych  wymagań w stosunku do stanowiska oraz wysokości proponowanego wynagrodzenia  w stosunku do stawek na lokalnym </a:t>
            </a:r>
            <a:r>
              <a:rPr lang="pl-PL" sz="2000" dirty="0" smtClean="0"/>
              <a:t>  rynku pracy</a:t>
            </a:r>
            <a:endParaRPr lang="pl-PL" sz="2000" dirty="0"/>
          </a:p>
          <a:p>
            <a:pPr algn="just">
              <a:buNone/>
            </a:pPr>
            <a:endParaRPr lang="pl-PL" sz="2000" dirty="0"/>
          </a:p>
          <a:p>
            <a:pPr algn="just">
              <a:buNone/>
            </a:pPr>
            <a:r>
              <a:rPr lang="pl-PL" sz="2000" dirty="0"/>
              <a:t>7/ W toku postępowania, Starosta nie bierze pod uwagę wskazanych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ofercie pracy wymagań, jeżeli są one zaniżone lub zawyżone w stosunku do pracy, którą cudzoziemiec ma </a:t>
            </a:r>
            <a:r>
              <a:rPr lang="pl-PL" sz="2000" dirty="0" smtClean="0"/>
              <a:t>wykonywać</a:t>
            </a:r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541056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029"/>
          <p:cNvSpPr>
            <a:spLocks noChangeArrowheads="1"/>
          </p:cNvSpPr>
          <p:nvPr/>
        </p:nvSpPr>
        <p:spPr bwMode="auto">
          <a:xfrm>
            <a:off x="467544" y="1844824"/>
            <a:ext cx="7840663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None/>
            </a:pPr>
            <a:r>
              <a:rPr lang="pl-PL" sz="2000" dirty="0" smtClean="0"/>
              <a:t>8/ Po sprawdzeniu i przyjęciu oferty pracy, PUP niezwłocznie analizuje, czy wśród osób zarejestrowanych są kandydaci spełniający niezaniżone </a:t>
            </a:r>
          </a:p>
          <a:p>
            <a:pPr algn="just">
              <a:buNone/>
            </a:pPr>
            <a:r>
              <a:rPr lang="pl-PL" sz="2000" dirty="0" smtClean="0"/>
              <a:t>i niezawyżone wymagania oraz oczekiwania Pracodawcy</a:t>
            </a:r>
          </a:p>
          <a:p>
            <a:pPr algn="just">
              <a:buNone/>
            </a:pPr>
            <a:endParaRPr lang="pl-PL" sz="2000" dirty="0" smtClean="0"/>
          </a:p>
          <a:p>
            <a:pPr algn="just">
              <a:buNone/>
            </a:pPr>
            <a:r>
              <a:rPr lang="pl-PL" sz="2000" dirty="0" smtClean="0"/>
              <a:t>9/ W przypadku, gdy w rejestrach osób bezrobotnych znajdują się odpowiedni kandydaci, Urząd Pracy po uzgodnieniu z  Pracodawcą kieruje do niego wybranych kandydatów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998182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029"/>
          <p:cNvSpPr>
            <a:spLocks noChangeArrowheads="1"/>
          </p:cNvSpPr>
          <p:nvPr/>
        </p:nvSpPr>
        <p:spPr bwMode="auto">
          <a:xfrm>
            <a:off x="467544" y="1844824"/>
            <a:ext cx="7840663" cy="38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None/>
            </a:pPr>
            <a:r>
              <a:rPr lang="pl-PL" sz="2000" dirty="0" smtClean="0"/>
              <a:t>10</a:t>
            </a:r>
            <a:r>
              <a:rPr lang="pl-PL" sz="2000" dirty="0"/>
              <a:t>/ Wszystkie dane zawarte w złożonej ofercie pracy,  PUP umieszcza </a:t>
            </a:r>
            <a:r>
              <a:rPr lang="pl-PL" sz="2000" dirty="0" smtClean="0"/>
              <a:t>                    w </a:t>
            </a:r>
            <a:r>
              <a:rPr lang="pl-PL" sz="2000" dirty="0"/>
              <a:t>treści wydanej informacji </a:t>
            </a:r>
          </a:p>
          <a:p>
            <a:pPr algn="just">
              <a:buNone/>
            </a:pPr>
            <a:endParaRPr lang="pl-PL" sz="2000" dirty="0"/>
          </a:p>
          <a:p>
            <a:pPr algn="just">
              <a:buNone/>
            </a:pPr>
            <a:r>
              <a:rPr lang="pl-PL" sz="2000" dirty="0"/>
              <a:t>11/ Informację, o której mowa Starosta wydaje w terminie:</a:t>
            </a:r>
          </a:p>
          <a:p>
            <a:pPr algn="just">
              <a:buNone/>
            </a:pPr>
            <a:r>
              <a:rPr lang="pl-PL" sz="2000" dirty="0"/>
              <a:t> - nie dłuższym niż 14 dni od dnia złożenia oferty pracy, w przypadku gdy </a:t>
            </a:r>
            <a:r>
              <a:rPr lang="pl-PL" sz="2000" dirty="0" smtClean="0"/>
              <a:t>    w </a:t>
            </a:r>
            <a:r>
              <a:rPr lang="pl-PL" sz="2000" dirty="0"/>
              <a:t>rejestrach osób bezrobotnych nie ma kandydatów spełniających wymagania określone w złożonej ofercie</a:t>
            </a:r>
          </a:p>
          <a:p>
            <a:pPr algn="just">
              <a:buNone/>
            </a:pPr>
            <a:endParaRPr lang="pl-PL" sz="2000" dirty="0"/>
          </a:p>
          <a:p>
            <a:pPr algn="just">
              <a:buNone/>
            </a:pPr>
            <a:r>
              <a:rPr lang="pl-PL" sz="2000" dirty="0"/>
              <a:t>- nie dłuższym niż 21 dni od dnia złożenia oferty, kiedy z analizy rejestrów wynika możliwość zaspokojenia potrzeb kadrowych </a:t>
            </a:r>
            <a:r>
              <a:rPr lang="pl-PL" sz="2000" dirty="0" smtClean="0"/>
              <a:t>pracodawcy</a:t>
            </a:r>
            <a:endParaRPr lang="pl-PL" sz="2000" dirty="0"/>
          </a:p>
          <a:p>
            <a:pPr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884735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029"/>
          <p:cNvSpPr>
            <a:spLocks noChangeArrowheads="1"/>
          </p:cNvSpPr>
          <p:nvPr/>
        </p:nvSpPr>
        <p:spPr bwMode="auto">
          <a:xfrm>
            <a:off x="251520" y="404664"/>
            <a:ext cx="7840663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None/>
            </a:pPr>
            <a:r>
              <a:rPr lang="pl-PL" sz="2000" dirty="0" smtClean="0"/>
              <a:t>12</a:t>
            </a:r>
            <a:r>
              <a:rPr lang="pl-PL" sz="2000" dirty="0"/>
              <a:t>/ Reasumując i </a:t>
            </a:r>
            <a:r>
              <a:rPr lang="pl-PL" sz="2000" dirty="0" smtClean="0"/>
              <a:t>porównując:</a:t>
            </a:r>
          </a:p>
          <a:p>
            <a:pPr algn="just">
              <a:buNone/>
            </a:pPr>
            <a:r>
              <a:rPr lang="pl-PL" sz="2000" dirty="0" smtClean="0"/>
              <a:t>W </a:t>
            </a:r>
            <a:r>
              <a:rPr lang="pl-PL" sz="2000" dirty="0"/>
              <a:t>2017 roku 349 pracodawców krajowych zgłosiło 824 oferty pracy na 3.688 stanowisk, w celu uzyskania informacji Starosty. Najwięcej ofert zgłoszono w zawodach: tynkarz, murarz, glazurnik sztukator, zbrojarz, cieśla hydraulik, kucharz, przedstawiciel handlowy i pracownicy do prac prostych </a:t>
            </a:r>
            <a:r>
              <a:rPr lang="pl-PL" sz="2000" dirty="0" smtClean="0"/>
              <a:t>np.: </a:t>
            </a:r>
            <a:r>
              <a:rPr lang="pl-PL" sz="2000" dirty="0"/>
              <a:t>pakowacz, </a:t>
            </a:r>
            <a:r>
              <a:rPr lang="pl-PL" sz="2000" dirty="0" smtClean="0"/>
              <a:t>sprzątaczka.</a:t>
            </a:r>
            <a:endParaRPr lang="pl-PL" sz="2000" dirty="0"/>
          </a:p>
          <a:p>
            <a:pPr algn="just">
              <a:buNone/>
            </a:pPr>
            <a:r>
              <a:rPr lang="pl-PL" sz="2000" dirty="0"/>
              <a:t>W 2018 r. od stycznia do końca października zgłoszonych zostało 580 ofert </a:t>
            </a:r>
            <a:r>
              <a:rPr lang="pl-PL" sz="2000" dirty="0" smtClean="0"/>
              <a:t>pracy na </a:t>
            </a:r>
            <a:r>
              <a:rPr lang="pl-PL" sz="2000" dirty="0"/>
              <a:t>blisko 2.700 stanowisk</a:t>
            </a:r>
            <a:r>
              <a:rPr lang="pl-PL" sz="2000" dirty="0" smtClean="0"/>
              <a:t>.</a:t>
            </a:r>
          </a:p>
          <a:p>
            <a:pPr algn="just">
              <a:buNone/>
            </a:pPr>
            <a:r>
              <a:rPr lang="pl-PL" sz="2000" dirty="0" smtClean="0"/>
              <a:t>Zmniejszenie ilości złożonych ofert jest efektem wejścia w życie z dniem 01.07.2018r. Rozporządzenia </a:t>
            </a:r>
            <a:r>
              <a:rPr lang="pl-PL" sz="2000" dirty="0"/>
              <a:t>Ministra Rodziny, Pracy i Polityki </a:t>
            </a:r>
            <a:r>
              <a:rPr lang="pl-PL" sz="2000" dirty="0" smtClean="0"/>
              <a:t>Społecznej, które wprowadziło wykaz zawodów, w </a:t>
            </a:r>
            <a:r>
              <a:rPr lang="pl-PL" sz="2000" dirty="0"/>
              <a:t>przypadku których wojewoda wydaje zezwolenie na pracę bez konieczności uzyskania informacji starosty</a:t>
            </a:r>
            <a:r>
              <a:rPr lang="pl-PL" sz="2000" dirty="0" smtClean="0"/>
              <a:t>.</a:t>
            </a:r>
          </a:p>
          <a:p>
            <a:pPr algn="just">
              <a:buNone/>
            </a:pPr>
            <a:r>
              <a:rPr lang="pl-PL" sz="2000" dirty="0" smtClean="0"/>
              <a:t>Wykaz </a:t>
            </a:r>
            <a:r>
              <a:rPr lang="pl-PL" sz="2000" dirty="0"/>
              <a:t>ten obejmuje obecnie 289 </a:t>
            </a:r>
            <a:r>
              <a:rPr lang="pl-PL" sz="2000" dirty="0" smtClean="0"/>
              <a:t>zawodów (</a:t>
            </a:r>
            <a:r>
              <a:rPr lang="pl-PL" sz="2000" dirty="0"/>
              <a:t>283 zawody ujęte w 32 grupach </a:t>
            </a:r>
            <a:r>
              <a:rPr lang="pl-PL" sz="2000" dirty="0" smtClean="0"/>
              <a:t>elementarnych i </a:t>
            </a:r>
            <a:r>
              <a:rPr lang="pl-PL" sz="2000" dirty="0"/>
              <a:t>6 pojedynczych zawodów). </a:t>
            </a:r>
            <a:endParaRPr lang="pl-PL" sz="2000" dirty="0" smtClean="0"/>
          </a:p>
          <a:p>
            <a:pPr algn="just">
              <a:buNone/>
            </a:pPr>
            <a:r>
              <a:rPr lang="pl-PL" sz="2000" dirty="0" smtClean="0"/>
              <a:t>Utworzenie </a:t>
            </a:r>
            <a:r>
              <a:rPr lang="pl-PL" sz="2000" dirty="0"/>
              <a:t>takiego wykazu „centralnego” dla całego kraju umożliwia prostszą procedurę wydawania zezwoleń na </a:t>
            </a:r>
            <a:r>
              <a:rPr lang="pl-PL" sz="2000" dirty="0" smtClean="0"/>
              <a:t>pracę</a:t>
            </a:r>
          </a:p>
          <a:p>
            <a:pPr algn="just"/>
            <a:endParaRPr lang="pl-PL" sz="2000" dirty="0"/>
          </a:p>
          <a:p>
            <a:pPr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812895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029"/>
          <p:cNvSpPr>
            <a:spLocks noChangeArrowheads="1"/>
          </p:cNvSpPr>
          <p:nvPr/>
        </p:nvSpPr>
        <p:spPr bwMode="auto">
          <a:xfrm>
            <a:off x="251520" y="404664"/>
            <a:ext cx="7840663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pl-PL" sz="2000" dirty="0" smtClean="0"/>
              <a:t>Podstawa prawna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r>
              <a:rPr lang="pl-PL" sz="2000" dirty="0" smtClean="0"/>
              <a:t>1/ </a:t>
            </a:r>
            <a:r>
              <a:rPr lang="pl-PL" sz="2000" dirty="0"/>
              <a:t>Ustawa o promocji zatrudnienia i instytucjach rynku pracy  z dn. 20.04.2004r. </a:t>
            </a:r>
            <a:r>
              <a:rPr lang="pl-PL" sz="2000" dirty="0" smtClean="0"/>
              <a:t>art</a:t>
            </a:r>
            <a:r>
              <a:rPr lang="pl-PL" sz="2000" dirty="0"/>
              <a:t>. </a:t>
            </a:r>
            <a:r>
              <a:rPr lang="pl-PL" sz="2000" dirty="0" smtClean="0"/>
              <a:t>87 i art. 88c</a:t>
            </a:r>
          </a:p>
          <a:p>
            <a:pPr>
              <a:buNone/>
            </a:pPr>
            <a:r>
              <a:rPr lang="pl-PL" sz="2000" dirty="0" smtClean="0"/>
              <a:t>2/ Rozporządzenie Ministra Pracy i Polityki Społecznej z dn. 01.04.2015r.w sprawie wydawania zezwolenia na pracę cudzoziemca (Dz.U. dn. 17.04.2015r. Poz. 543)</a:t>
            </a:r>
          </a:p>
          <a:p>
            <a:pPr>
              <a:buNone/>
            </a:pPr>
            <a:r>
              <a:rPr lang="pl-PL" sz="2000" dirty="0" smtClean="0"/>
              <a:t>3/ Rozporządzenie Ministra Rodziny, Pracy i Polityki Społecznej z dn. 28.06.2018 zmieniające rozporządzenie w sprawie określenia przypadków, w których zezwolenie na pracę cudzoziemca jest wydawane bez względu na szczegółowe warunki wydawania zezwoleń na pracę cudzoziemcom </a:t>
            </a:r>
            <a:endParaRPr lang="pl-PL" sz="2000" dirty="0"/>
          </a:p>
          <a:p>
            <a:pPr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358903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tekstu 2"/>
          <p:cNvSpPr>
            <a:spLocks noGrp="1"/>
          </p:cNvSpPr>
          <p:nvPr>
            <p:ph type="body" idx="1"/>
          </p:nvPr>
        </p:nvSpPr>
        <p:spPr>
          <a:xfrm>
            <a:off x="611560" y="548680"/>
            <a:ext cx="7772400" cy="5400600"/>
          </a:xfrm>
        </p:spPr>
        <p:txBody>
          <a:bodyPr/>
          <a:lstStyle/>
          <a:p>
            <a:r>
              <a:rPr altLang="pl-PL" sz="4000" b="1" dirty="0">
                <a:solidFill>
                  <a:schemeClr val="tx1"/>
                </a:solidFill>
              </a:rPr>
              <a:t>DZIĘKUJEMY ZA </a:t>
            </a:r>
            <a:r>
              <a:rPr altLang="pl-PL" sz="4000" b="1" dirty="0" smtClean="0">
                <a:solidFill>
                  <a:schemeClr val="tx1"/>
                </a:solidFill>
              </a:rPr>
              <a:t>UWAGĘ</a:t>
            </a:r>
          </a:p>
          <a:p>
            <a:endParaRPr lang="pl-PL" altLang="pl-PL" b="1" dirty="0" smtClean="0">
              <a:solidFill>
                <a:schemeClr val="tx1"/>
              </a:solidFill>
            </a:endParaRPr>
          </a:p>
          <a:p>
            <a:r>
              <a:rPr lang="pl-PL" altLang="pl-PL" b="1" dirty="0" smtClean="0">
                <a:solidFill>
                  <a:schemeClr val="tx1"/>
                </a:solidFill>
              </a:rPr>
              <a:t>Tel. 22 7637320</a:t>
            </a:r>
            <a:r>
              <a:rPr lang="pl-PL" altLang="pl-PL" b="1" smtClean="0">
                <a:solidFill>
                  <a:schemeClr val="tx1"/>
                </a:solidFill>
              </a:rPr>
              <a:t>,  22 7874620</a:t>
            </a:r>
            <a:endParaRPr lang="pl-PL" altLang="pl-PL" b="1" dirty="0" smtClean="0">
              <a:solidFill>
                <a:schemeClr val="tx1"/>
              </a:solidFill>
            </a:endParaRPr>
          </a:p>
          <a:p>
            <a:r>
              <a:rPr lang="pl-PL" altLang="pl-PL" b="1" dirty="0" smtClean="0">
                <a:solidFill>
                  <a:schemeClr val="tx1"/>
                </a:solidFill>
              </a:rPr>
              <a:t>E-mail: </a:t>
            </a:r>
            <a:r>
              <a:rPr lang="pl-PL" altLang="pl-PL" b="1" dirty="0" smtClean="0">
                <a:solidFill>
                  <a:schemeClr val="tx1"/>
                </a:solidFill>
                <a:hlinkClick r:id="rId3"/>
              </a:rPr>
              <a:t>wawo@praca.gov.pl</a:t>
            </a:r>
            <a:endParaRPr lang="pl-PL" altLang="pl-PL" b="1" dirty="0" smtClean="0">
              <a:solidFill>
                <a:schemeClr val="tx1"/>
              </a:solidFill>
            </a:endParaRPr>
          </a:p>
          <a:p>
            <a:r>
              <a:rPr lang="pl-PL" altLang="pl-PL" b="1" dirty="0" smtClean="0">
                <a:solidFill>
                  <a:schemeClr val="tx1"/>
                </a:solidFill>
              </a:rPr>
              <a:t>www.pup.wolomin.pl</a:t>
            </a:r>
            <a:endParaRPr altLang="pl-PL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3_TS1016745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Pokaz na ekranie (4:3)</PresentationFormat>
  <Paragraphs>48</Paragraphs>
  <Slides>9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Arial</vt:lpstr>
      <vt:lpstr>Calibri</vt:lpstr>
      <vt:lpstr>3_TS101674558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2018-11-06T13:33:35Z</dcterms:modified>
</cp:coreProperties>
</file>